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209052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480" cy="209052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0520" y="40579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2919960" cy="2090520"/>
          </a:xfrm>
          <a:prstGeom prst="rect">
            <a:avLst/>
          </a:prstGeom>
        </p:spPr>
        <p:txBody>
          <a:bodyPr lIns="0" rIns="0" tIns="38160" bIns="0">
            <a:normAutofit fontScale="55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69400" y="1768320"/>
            <a:ext cx="2919960" cy="2090520"/>
          </a:xfrm>
          <a:prstGeom prst="rect">
            <a:avLst/>
          </a:prstGeom>
        </p:spPr>
        <p:txBody>
          <a:bodyPr lIns="0" rIns="0" tIns="38160" bIns="0">
            <a:normAutofit fontScale="55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5520" y="1768320"/>
            <a:ext cx="2919960" cy="2090520"/>
          </a:xfrm>
          <a:prstGeom prst="rect">
            <a:avLst/>
          </a:prstGeom>
        </p:spPr>
        <p:txBody>
          <a:bodyPr lIns="0" rIns="0" tIns="38160" bIns="0">
            <a:normAutofit fontScale="55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2920" y="4057920"/>
            <a:ext cx="2919960" cy="2090520"/>
          </a:xfrm>
          <a:prstGeom prst="rect">
            <a:avLst/>
          </a:prstGeom>
        </p:spPr>
        <p:txBody>
          <a:bodyPr lIns="0" rIns="0" tIns="38160" bIns="0">
            <a:normAutofit fontScale="55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69400" y="4057920"/>
            <a:ext cx="2919960" cy="2090520"/>
          </a:xfrm>
          <a:prstGeom prst="rect">
            <a:avLst/>
          </a:prstGeom>
        </p:spPr>
        <p:txBody>
          <a:bodyPr lIns="0" rIns="0" tIns="38160" bIns="0">
            <a:normAutofit fontScale="55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5520" y="4057920"/>
            <a:ext cx="2919960" cy="2090520"/>
          </a:xfrm>
          <a:prstGeom prst="rect">
            <a:avLst/>
          </a:prstGeom>
        </p:spPr>
        <p:txBody>
          <a:bodyPr lIns="0" rIns="0" tIns="38160" bIns="0">
            <a:normAutofit fontScale="55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438336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438336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9480" cy="5843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438336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438336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0520" y="40579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-322560"/>
            <a:ext cx="9069480" cy="2508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0520" y="1768320"/>
            <a:ext cx="4425840" cy="2090520"/>
          </a:xfrm>
          <a:prstGeom prst="rect">
            <a:avLst/>
          </a:prstGeom>
        </p:spPr>
        <p:txBody>
          <a:bodyPr lIns="0" rIns="0" tIns="38160" bIns="0">
            <a:normAutofit fontScale="76000"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480" cy="2090520"/>
          </a:xfrm>
          <a:prstGeom prst="rect">
            <a:avLst/>
          </a:prstGeom>
        </p:spPr>
        <p:txBody>
          <a:bodyPr lIns="0" rIns="0" tIns="38160" bIns="0">
            <a:normAutofit/>
          </a:bodyPr>
          <a:p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59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480" cy="4383360"/>
          </a:xfrm>
          <a:prstGeom prst="rect">
            <a:avLst/>
          </a:prstGeom>
        </p:spPr>
        <p:txBody>
          <a:bodyPr lIns="0" rIns="0" tIns="38160" bIns="0">
            <a:normAutofit fontScale="42000"/>
          </a:bodyPr>
          <a:p>
            <a:pPr marL="342720" indent="-342720">
              <a:spcBef>
                <a:spcPts val="1885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3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Bef>
                <a:spcPts val="1885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3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Bef>
                <a:spcPts val="1885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3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Bef>
                <a:spcPts val="1885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3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Bef>
                <a:spcPts val="1885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3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Bef>
                <a:spcPts val="1885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3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Bef>
                <a:spcPts val="1885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3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fld id="{13CF8F35-4FB0-4A78-8B91-00EF57AB230B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260000" y="179280"/>
            <a:ext cx="6588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ГБОУ школа № 207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с углубленным изучением английского  языка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Центрального  района г. Санкт-Петербурга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079640" y="3203640"/>
            <a:ext cx="7920000" cy="65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4000" spc="-1" strike="noStrike">
                <a:solidFill>
                  <a:srgbClr val="610d66"/>
                </a:solidFill>
                <a:latin typeface="Georgia"/>
              </a:rPr>
              <a:t>Образовательная среда 3</a:t>
            </a:r>
            <a:r>
              <a:rPr b="1" lang="en-US" sz="4000" spc="-1" strike="noStrike">
                <a:solidFill>
                  <a:srgbClr val="610d66"/>
                </a:solidFill>
                <a:latin typeface="Georgia"/>
              </a:rPr>
              <a:t>D+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079640" y="3959280"/>
            <a:ext cx="6211800" cy="107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63360">
              <a:lnSpc>
                <a:spcPct val="100000"/>
              </a:lnSpc>
              <a:spcBef>
                <a:spcPts val="2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Технологическая лингвистика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spcBef>
                <a:spcPts val="2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в составе образовательного комплекса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spcBef>
                <a:spcPts val="2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6929280" y="0"/>
            <a:ext cx="3171960" cy="7559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60360" y="1090440"/>
            <a:ext cx="2160720" cy="369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03760" bIns="450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5000" spc="-1" strike="noStrike">
                <a:solidFill>
                  <a:srgbClr val="610d66"/>
                </a:solidFill>
                <a:latin typeface="Georgia"/>
              </a:rPr>
              <a:t>3</a:t>
            </a:r>
            <a:endParaRPr b="0" lang="ru-RU" sz="2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2808360" y="539640"/>
            <a:ext cx="6948360" cy="87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240" bIns="45000" anchor="ctr">
            <a:noAutofit/>
          </a:bodyPr>
          <a:p>
            <a:pPr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900" spc="-1" strike="noStrike">
                <a:solidFill>
                  <a:srgbClr val="610d66"/>
                </a:solidFill>
                <a:latin typeface="Georgia"/>
              </a:rPr>
              <a:t>Направления предпрофессиональной подготовки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2808360" y="2652840"/>
            <a:ext cx="6912000" cy="87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240" bIns="45000" anchor="ctr">
            <a:noAutofit/>
          </a:bodyPr>
          <a:p>
            <a:pPr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900" spc="-1" strike="noStrike">
                <a:solidFill>
                  <a:srgbClr val="610d66"/>
                </a:solidFill>
                <a:latin typeface="Georgia"/>
              </a:rPr>
              <a:t>Формы образовательной деятельности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2843280" y="4932360"/>
            <a:ext cx="4859280" cy="61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240" bIns="45000" anchor="ctr">
            <a:noAutofit/>
          </a:bodyPr>
          <a:p>
            <a:pPr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900" spc="-1" strike="noStrike">
                <a:solidFill>
                  <a:srgbClr val="610d66"/>
                </a:solidFill>
                <a:latin typeface="Georgia"/>
              </a:rPr>
              <a:t>Компетенции (ключевые)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171960" cy="7559640"/>
          </a:xfrm>
          <a:prstGeom prst="rect">
            <a:avLst/>
          </a:prstGeom>
          <a:ln w="0">
            <a:noFill/>
          </a:ln>
        </p:spPr>
      </p:pic>
      <p:sp>
        <p:nvSpPr>
          <p:cNvPr id="50" name="CustomShape 5"/>
          <p:cNvSpPr/>
          <p:nvPr/>
        </p:nvSpPr>
        <p:spPr>
          <a:xfrm>
            <a:off x="3419640" y="1449360"/>
            <a:ext cx="6480000" cy="128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6520" bIns="45000" anchor="ctr">
            <a:noAutofit/>
          </a:bodyPr>
          <a:p>
            <a:pPr marL="215640" indent="-215640">
              <a:lnSpc>
                <a:spcPct val="95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333333"/>
                </a:solidFill>
                <a:latin typeface="Georgia"/>
                <a:ea typeface="Microsoft YaHei"/>
              </a:rPr>
              <a:t>Медиа и международные отношения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333333"/>
                </a:solidFill>
                <a:latin typeface="Georgia"/>
                <a:ea typeface="Microsoft YaHei"/>
              </a:rPr>
              <a:t>Предпринимательская деятельность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Georgia"/>
                <a:ea typeface="Microsoft YaHei"/>
              </a:rPr>
              <a:t>ТЕХНОЛОГИЧЕСКАЯ  ЛИНГВИСТИКА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3456000" y="3500280"/>
            <a:ext cx="6480000" cy="12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6520" bIns="45000" anchor="ctr">
            <a:noAutofit/>
          </a:bodyPr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  <a:ea typeface="Microsoft YaHei"/>
              </a:rPr>
              <a:t>Элективные курсы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  <a:ea typeface="Microsoft YaHei"/>
              </a:rPr>
              <a:t>Внеурочная деятельность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  <a:ea typeface="Microsoft YaHei"/>
              </a:rPr>
              <a:t>Дополнительное образование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3492360" y="5589720"/>
            <a:ext cx="6480360" cy="128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6520" bIns="45000" anchor="ctr">
            <a:noAutofit/>
          </a:bodyPr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  <a:ea typeface="Microsoft YaHei"/>
              </a:rPr>
              <a:t>Коммуникативная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  <a:ea typeface="Microsoft YaHei"/>
              </a:rPr>
              <a:t>Информационная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  <a:ea typeface="Microsoft YaHei"/>
              </a:rPr>
              <a:t>Управление проектной деятельностью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324000" y="1440000"/>
            <a:ext cx="3060720" cy="369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03760" bIns="450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5000" spc="-1" strike="noStrike">
                <a:solidFill>
                  <a:srgbClr val="610d66"/>
                </a:solidFill>
                <a:latin typeface="Georgia"/>
              </a:rPr>
              <a:t>D</a:t>
            </a:r>
            <a:endParaRPr b="0" lang="ru-RU" sz="25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171960" cy="755964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2">
            <a:grayscl/>
            <a:lum bright="-17000"/>
          </a:blip>
          <a:stretch/>
        </p:blipFill>
        <p:spPr>
          <a:xfrm>
            <a:off x="3529080" y="282600"/>
            <a:ext cx="971640" cy="205740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3">
            <a:grayscl/>
            <a:lum bright="-17000"/>
          </a:blip>
          <a:stretch/>
        </p:blipFill>
        <p:spPr>
          <a:xfrm>
            <a:off x="3529080" y="5214960"/>
            <a:ext cx="971640" cy="205740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4">
            <a:grayscl/>
            <a:lum bright="-17000"/>
          </a:blip>
          <a:stretch/>
        </p:blipFill>
        <p:spPr>
          <a:xfrm>
            <a:off x="3529080" y="2749680"/>
            <a:ext cx="971640" cy="2057400"/>
          </a:xfrm>
          <a:prstGeom prst="rect">
            <a:avLst/>
          </a:prstGeom>
          <a:ln w="0">
            <a:noFill/>
          </a:ln>
        </p:spPr>
      </p:pic>
      <p:sp>
        <p:nvSpPr>
          <p:cNvPr id="58" name="CustomShape 2"/>
          <p:cNvSpPr/>
          <p:nvPr/>
        </p:nvSpPr>
        <p:spPr>
          <a:xfrm>
            <a:off x="3887640" y="3456000"/>
            <a:ext cx="5832720" cy="35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6520" bIns="45000" anchor="ctr">
            <a:noAutofit/>
          </a:bodyPr>
          <a:p>
            <a:pPr marL="215640" indent="-215640">
              <a:lnSpc>
                <a:spcPct val="95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800" spc="-1" strike="noStrike">
                <a:solidFill>
                  <a:srgbClr val="610d66"/>
                </a:solidFill>
                <a:latin typeface="Georgia"/>
                <a:ea typeface="Microsoft YaHei"/>
              </a:rPr>
              <a:t>Технологическая лингвистика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3887640" y="5873760"/>
            <a:ext cx="6012000" cy="40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6520" bIns="45000" anchor="ctr">
            <a:noAutofit/>
          </a:bodyPr>
          <a:p>
            <a:pPr marL="215640" indent="-215640">
              <a:lnSpc>
                <a:spcPct val="95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800" spc="-1" strike="noStrike">
                <a:solidFill>
                  <a:srgbClr val="610d66"/>
                </a:solidFill>
                <a:latin typeface="Georgia"/>
                <a:ea typeface="Microsoft YaHei"/>
              </a:rPr>
              <a:t>Предпринимательская деятельность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3887640" y="936720"/>
            <a:ext cx="6012000" cy="5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6520" bIns="45000" anchor="ctr">
            <a:noAutofit/>
          </a:bodyPr>
          <a:p>
            <a:pPr marL="215640" indent="-215640">
              <a:lnSpc>
                <a:spcPct val="95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800" spc="-1" strike="noStrike">
                <a:solidFill>
                  <a:srgbClr val="610d66"/>
                </a:solidFill>
                <a:latin typeface="Georgia"/>
                <a:ea typeface="Microsoft YaHei"/>
              </a:rPr>
              <a:t>Медиа и международные отношения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5"/>
          <p:cNvSpPr/>
          <p:nvPr/>
        </p:nvSpPr>
        <p:spPr>
          <a:xfrm>
            <a:off x="324000" y="4464000"/>
            <a:ext cx="2340000" cy="37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600" bIns="450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000" spc="-1" strike="noStrike">
                <a:solidFill>
                  <a:srgbClr val="610d66"/>
                </a:solidFill>
                <a:latin typeface="Georgia"/>
              </a:rPr>
              <a:t>Door - дверь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1827360" y="1606680"/>
            <a:ext cx="8264520" cy="548640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0" y="0"/>
            <a:ext cx="3171960" cy="7559640"/>
          </a:xfrm>
          <a:prstGeom prst="rect">
            <a:avLst/>
          </a:prstGeom>
          <a:ln w="0"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556000" y="252360"/>
            <a:ext cx="7199280" cy="130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2640" bIns="450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800" spc="-1" strike="noStrike">
                <a:solidFill>
                  <a:srgbClr val="610d66"/>
                </a:solidFill>
                <a:latin typeface="Georgia"/>
              </a:rPr>
              <a:t>Возможность выбора</a:t>
            </a:r>
            <a:br/>
            <a:r>
              <a:rPr b="1" lang="en-GB" sz="2800" spc="-1" strike="noStrike">
                <a:solidFill>
                  <a:srgbClr val="610d66"/>
                </a:solidFill>
                <a:latin typeface="Georgia"/>
              </a:rPr>
              <a:t>и построения индивидуального образовательного маршрута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5" name="Group 2"/>
          <p:cNvGrpSpPr/>
          <p:nvPr/>
        </p:nvGrpSpPr>
        <p:grpSpPr>
          <a:xfrm>
            <a:off x="2340000" y="4398840"/>
            <a:ext cx="4317840" cy="1746360"/>
            <a:chOff x="2340000" y="4398840"/>
            <a:chExt cx="4317840" cy="1746360"/>
          </a:xfrm>
        </p:grpSpPr>
        <p:sp>
          <p:nvSpPr>
            <p:cNvPr id="66" name="CustomShape 3"/>
            <p:cNvSpPr/>
            <p:nvPr/>
          </p:nvSpPr>
          <p:spPr>
            <a:xfrm>
              <a:off x="5219640" y="5157720"/>
              <a:ext cx="1438200" cy="349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560" bIns="45000" anchor="ctr">
              <a:no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  <a:tab algn="l" pos="9434160"/>
                  <a:tab algn="l" pos="9883440"/>
                  <a:tab algn="l" pos="10332720"/>
                </a:tabLst>
              </a:pPr>
              <a:r>
                <a:rPr b="1" lang="en-GB" sz="1200" spc="-1" strike="noStrike">
                  <a:solidFill>
                    <a:srgbClr val="ffffff"/>
                  </a:solidFill>
                  <a:latin typeface="Georgia"/>
                </a:rPr>
                <a:t>ЭЛЕКТИВ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CustomShape 4"/>
            <p:cNvSpPr/>
            <p:nvPr/>
          </p:nvSpPr>
          <p:spPr>
            <a:xfrm>
              <a:off x="4068720" y="4398840"/>
              <a:ext cx="1798560" cy="262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560" bIns="45000" anchor="ctr">
              <a:no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  <a:tab algn="l" pos="9434160"/>
                  <a:tab algn="l" pos="9883440"/>
                  <a:tab algn="l" pos="10332720"/>
                  <a:tab algn="l" pos="10782000"/>
                </a:tabLst>
              </a:pPr>
              <a:r>
                <a:rPr b="1" lang="en-GB" sz="1200" spc="-1" strike="noStrike">
                  <a:solidFill>
                    <a:srgbClr val="ffffff"/>
                  </a:solidFill>
                  <a:latin typeface="Georgia"/>
                </a:rPr>
                <a:t>ВНЕУРОЧКА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CustomShape 5"/>
            <p:cNvSpPr/>
            <p:nvPr/>
          </p:nvSpPr>
          <p:spPr>
            <a:xfrm>
              <a:off x="2340000" y="5810400"/>
              <a:ext cx="1798560" cy="322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560" bIns="45000" anchor="ctr">
              <a:no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  <a:tab algn="l" pos="9434160"/>
                  <a:tab algn="l" pos="9883440"/>
                  <a:tab algn="l" pos="10332720"/>
                  <a:tab algn="l" pos="10782000"/>
                </a:tabLst>
              </a:pPr>
              <a:r>
                <a:rPr b="1" lang="en-GB" sz="1200" spc="-1" strike="noStrike">
                  <a:solidFill>
                    <a:srgbClr val="ffffff"/>
                  </a:solidFill>
                  <a:latin typeface="Georgia"/>
                </a:rPr>
                <a:t>ВНЕУРОЧКА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CustomShape 6"/>
            <p:cNvSpPr/>
            <p:nvPr/>
          </p:nvSpPr>
          <p:spPr>
            <a:xfrm>
              <a:off x="3060720" y="5121360"/>
              <a:ext cx="1438200" cy="349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560" bIns="45000" anchor="ctr">
              <a:no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  <a:tab algn="l" pos="9434160"/>
                  <a:tab algn="l" pos="9883440"/>
                  <a:tab algn="l" pos="10332720"/>
                </a:tabLst>
              </a:pPr>
              <a:r>
                <a:rPr b="1" lang="en-GB" sz="1200" spc="-1" strike="noStrike">
                  <a:solidFill>
                    <a:srgbClr val="ffffff"/>
                  </a:solidFill>
                  <a:latin typeface="Georgia"/>
                </a:rPr>
                <a:t>ДОПОБР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CustomShape 7"/>
            <p:cNvSpPr/>
            <p:nvPr/>
          </p:nvSpPr>
          <p:spPr>
            <a:xfrm>
              <a:off x="4751280" y="5796000"/>
              <a:ext cx="1438560" cy="349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560" bIns="45000" anchor="ctr">
              <a:no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448920"/>
                  <a:tab algn="l" pos="898200"/>
                  <a:tab algn="l" pos="1347480"/>
                  <a:tab algn="l" pos="1796760"/>
                  <a:tab algn="l" pos="2246040"/>
                  <a:tab algn="l" pos="2695320"/>
                  <a:tab algn="l" pos="3144600"/>
                  <a:tab algn="l" pos="3593880"/>
                  <a:tab algn="l" pos="4043160"/>
                  <a:tab algn="l" pos="449244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  <a:tab algn="l" pos="9434160"/>
                  <a:tab algn="l" pos="9883440"/>
                  <a:tab algn="l" pos="10332720"/>
                </a:tabLst>
              </a:pPr>
              <a:r>
                <a:rPr b="1" lang="en-GB" sz="1200" spc="-1" strike="noStrike">
                  <a:solidFill>
                    <a:srgbClr val="ffffff"/>
                  </a:solidFill>
                  <a:latin typeface="Georgia"/>
                </a:rPr>
                <a:t>ДОПОБР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1" name="CustomShape 8"/>
          <p:cNvSpPr/>
          <p:nvPr/>
        </p:nvSpPr>
        <p:spPr>
          <a:xfrm>
            <a:off x="0" y="1233360"/>
            <a:ext cx="2160720" cy="369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03760" bIns="450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5000" spc="-1" strike="noStrike">
                <a:solidFill>
                  <a:srgbClr val="610d66"/>
                </a:solidFill>
                <a:latin typeface="Georgia"/>
              </a:rPr>
              <a:t>+</a:t>
            </a:r>
            <a:endParaRPr b="0" lang="ru-RU" sz="25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800360" y="77760"/>
            <a:ext cx="5400720" cy="92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600" rIns="102600" tIns="75240" bIns="576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800" spc="-1" strike="noStrike">
                <a:solidFill>
                  <a:srgbClr val="610d66"/>
                </a:solidFill>
                <a:latin typeface="Georgia"/>
              </a:rPr>
              <a:t>АНАЛИЗ ПОТРЕБНОСТЕЙ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395280" y="1235160"/>
            <a:ext cx="4140360" cy="63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cd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9120" bIns="576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Трудоустройство  выпускников</a:t>
            </a:r>
            <a:br/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(за последние 5 лет)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395280" y="4464000"/>
            <a:ext cx="4140360" cy="89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cd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9120" bIns="576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Конкурсы и олимпиады привлекающие учеников школы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395280" y="2448000"/>
            <a:ext cx="4140360" cy="89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cd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9120" bIns="576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ВУЗы и направления привлекающие выпускников</a:t>
            </a:r>
            <a:br/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(за последние 5 лет)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4859280" y="1015920"/>
            <a:ext cx="4140360" cy="258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sq" w="36000">
            <a:solidFill>
              <a:srgbClr val="e8cd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6600" bIns="57600" anchor="ctr">
            <a:noAutofit/>
          </a:bodyPr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культурные проекты в сфере edutainment и популяризации науки;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российские и международные IT-компании, которые занимаются оцифровкой и/или визуализацией данных;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аналитические и инфографические отделы СМИ (data journalism);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архивы, в качестве научных работников;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библиотеки и музеи, осуществляющие проекты популяризации своих фондов, оцифровки коллекций.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6"/>
          <p:cNvSpPr/>
          <p:nvPr/>
        </p:nvSpPr>
        <p:spPr>
          <a:xfrm>
            <a:off x="4859280" y="3765600"/>
            <a:ext cx="4140360" cy="250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cde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6600" bIns="57600" anchor="ctr">
            <a:noAutofit/>
          </a:bodyPr>
          <a:p>
            <a:pPr marL="215640" indent="-21564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  <a:ea typeface="Microsoft YaHei"/>
              </a:rPr>
              <a:t>Олимпиада СПбГУ по информатике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  <a:ea typeface="Microsoft YaHei"/>
              </a:rPr>
              <a:t>Олимпиада СПбГУ по английскому языку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  <a:ea typeface="Microsoft YaHei"/>
              </a:rPr>
              <a:t>Языковые конкурсы Гёте-института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  <a:ea typeface="Microsoft YaHei"/>
              </a:rPr>
              <a:t>Городской конкурс переводов Гуманитарного Факультета СПбГЭУ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  <a:ea typeface="Microsoft YaHei"/>
              </a:rPr>
              <a:t>Городской  конкурс «Самый читающий класс» (английский язык)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  <a:ea typeface="Microsoft YaHei"/>
              </a:rPr>
              <a:t>Конкурсы Ассоциации международного сотрудничества (например, Знаешь ли ты Шотландию?)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6929280" y="0"/>
            <a:ext cx="3171960" cy="7559640"/>
          </a:xfrm>
          <a:prstGeom prst="rect">
            <a:avLst/>
          </a:prstGeom>
          <a:ln w="0">
            <a:noFill/>
          </a:ln>
        </p:spPr>
      </p:pic>
      <p:sp>
        <p:nvSpPr>
          <p:cNvPr id="79" name="CustomShape 7"/>
          <p:cNvSpPr/>
          <p:nvPr/>
        </p:nvSpPr>
        <p:spPr>
          <a:xfrm>
            <a:off x="2160720" y="1708200"/>
            <a:ext cx="539640" cy="81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6680" bIns="450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</a:tabLst>
            </a:pPr>
            <a:r>
              <a:rPr b="1" lang="en-GB" sz="5000" spc="-1" strike="noStrike">
                <a:solidFill>
                  <a:srgbClr val="610d66"/>
                </a:solidFill>
                <a:latin typeface="Georgia"/>
              </a:rPr>
              <a:t>+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8"/>
          <p:cNvSpPr/>
          <p:nvPr/>
        </p:nvSpPr>
        <p:spPr>
          <a:xfrm>
            <a:off x="2160720" y="3510000"/>
            <a:ext cx="539640" cy="81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6680" bIns="450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</a:tabLst>
            </a:pPr>
            <a:r>
              <a:rPr b="1" lang="en-GB" sz="5000" spc="-1" strike="noStrike">
                <a:solidFill>
                  <a:srgbClr val="610d66"/>
                </a:solidFill>
                <a:latin typeface="Georgia"/>
              </a:rPr>
              <a:t>+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Line 9"/>
          <p:cNvSpPr/>
          <p:nvPr/>
        </p:nvSpPr>
        <p:spPr>
          <a:xfrm flipH="1">
            <a:off x="4533480" y="4896000"/>
            <a:ext cx="327240" cy="1440"/>
          </a:xfrm>
          <a:prstGeom prst="line">
            <a:avLst/>
          </a:prstGeom>
          <a:ln w="29160">
            <a:solidFill>
              <a:srgbClr val="610d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Line 10"/>
          <p:cNvSpPr/>
          <p:nvPr/>
        </p:nvSpPr>
        <p:spPr>
          <a:xfrm flipH="1" flipV="1">
            <a:off x="4533480" y="1871280"/>
            <a:ext cx="330120" cy="290520"/>
          </a:xfrm>
          <a:prstGeom prst="line">
            <a:avLst/>
          </a:prstGeom>
          <a:ln w="29160">
            <a:solidFill>
              <a:srgbClr val="610d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Line 11"/>
          <p:cNvSpPr/>
          <p:nvPr/>
        </p:nvSpPr>
        <p:spPr>
          <a:xfrm flipH="1">
            <a:off x="4537080" y="2160720"/>
            <a:ext cx="324000" cy="298440"/>
          </a:xfrm>
          <a:prstGeom prst="line">
            <a:avLst/>
          </a:prstGeom>
          <a:ln w="29160">
            <a:solidFill>
              <a:srgbClr val="610d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12"/>
          <p:cNvSpPr/>
          <p:nvPr/>
        </p:nvSpPr>
        <p:spPr>
          <a:xfrm rot="5400000">
            <a:off x="2019960" y="4431240"/>
            <a:ext cx="895320" cy="4138560"/>
          </a:xfrm>
          <a:custGeom>
            <a:avLst/>
            <a:gdLst/>
            <a:ahLst/>
            <a:rect l="0" t="0" r="r" b="b"/>
            <a:pathLst>
              <a:path w="2489" h="11498">
                <a:moveTo>
                  <a:pt x="0" y="2415"/>
                </a:moveTo>
                <a:lnTo>
                  <a:pt x="650" y="2415"/>
                </a:lnTo>
                <a:lnTo>
                  <a:pt x="650" y="0"/>
                </a:lnTo>
                <a:lnTo>
                  <a:pt x="2488" y="5748"/>
                </a:lnTo>
                <a:lnTo>
                  <a:pt x="650" y="11497"/>
                </a:lnTo>
                <a:lnTo>
                  <a:pt x="650" y="9081"/>
                </a:lnTo>
                <a:lnTo>
                  <a:pt x="0" y="9081"/>
                </a:lnTo>
                <a:lnTo>
                  <a:pt x="0" y="2415"/>
                </a:lnTo>
              </a:path>
            </a:pathLst>
          </a:custGeom>
          <a:solidFill>
            <a:srgbClr val="e8a20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"/>
          <p:cNvSpPr/>
          <p:nvPr/>
        </p:nvSpPr>
        <p:spPr>
          <a:xfrm>
            <a:off x="4657680" y="1658880"/>
            <a:ext cx="27000" cy="4608720"/>
          </a:xfrm>
          <a:prstGeom prst="line">
            <a:avLst/>
          </a:prstGeom>
          <a:ln w="76320">
            <a:solidFill>
              <a:srgbClr val="e8a20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1476360" y="747720"/>
            <a:ext cx="6389640" cy="93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600" rIns="102600" tIns="75240" bIns="57600" anchor="ctr">
            <a:noAutofit/>
          </a:bodyPr>
          <a:p>
            <a:pPr algn="ctr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800" spc="-1" strike="noStrike">
                <a:solidFill>
                  <a:srgbClr val="610d66"/>
                </a:solidFill>
                <a:latin typeface="Georgia"/>
                <a:ea typeface="Microsoft YaHei"/>
              </a:rPr>
              <a:t>Ключевые компетенции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200" spc="-1" strike="noStrike">
                <a:solidFill>
                  <a:srgbClr val="333333"/>
                </a:solidFill>
                <a:latin typeface="Georgia"/>
                <a:ea typeface="Microsoft YaHei"/>
              </a:rPr>
              <a:t>Синтез гуманитарных и технических компетенций</a:t>
            </a:r>
            <a:br/>
            <a:r>
              <a:rPr b="1" lang="en-GB" sz="1200" spc="-1" strike="noStrike">
                <a:solidFill>
                  <a:srgbClr val="333333"/>
                </a:solidFill>
                <a:latin typeface="Georgia"/>
                <a:ea typeface="Microsoft YaHei"/>
              </a:rPr>
              <a:t>делает выпускника востребованным абитуриентом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87280" y="1944720"/>
            <a:ext cx="2700360" cy="37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9120" bIns="576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Информационная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6300720" y="1944720"/>
            <a:ext cx="3240000" cy="63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9120" bIns="576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Управление проектной деятельностью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3060720" y="6283440"/>
            <a:ext cx="3240000" cy="37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69120" bIns="576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1800" spc="-1" strike="noStrike">
                <a:solidFill>
                  <a:srgbClr val="610d66"/>
                </a:solidFill>
                <a:latin typeface="Georgia"/>
              </a:rPr>
              <a:t>Коммуникативная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 rot="5400000">
            <a:off x="4405320" y="-1617480"/>
            <a:ext cx="534960" cy="4138560"/>
          </a:xfrm>
          <a:custGeom>
            <a:avLst/>
            <a:gdLst/>
            <a:ahLst/>
            <a:rect l="0" t="0" r="r" b="b"/>
            <a:pathLst>
              <a:path w="1488" h="11498">
                <a:moveTo>
                  <a:pt x="0" y="2415"/>
                </a:moveTo>
                <a:lnTo>
                  <a:pt x="388" y="2415"/>
                </a:lnTo>
                <a:lnTo>
                  <a:pt x="388" y="0"/>
                </a:lnTo>
                <a:lnTo>
                  <a:pt x="1487" y="5748"/>
                </a:lnTo>
                <a:lnTo>
                  <a:pt x="388" y="11497"/>
                </a:lnTo>
                <a:lnTo>
                  <a:pt x="388" y="9081"/>
                </a:lnTo>
                <a:lnTo>
                  <a:pt x="0" y="9081"/>
                </a:lnTo>
                <a:lnTo>
                  <a:pt x="0" y="2415"/>
                </a:lnTo>
              </a:path>
            </a:pathLst>
          </a:custGeom>
          <a:solidFill>
            <a:srgbClr val="e8a20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7"/>
          <p:cNvSpPr/>
          <p:nvPr/>
        </p:nvSpPr>
        <p:spPr>
          <a:xfrm>
            <a:off x="287280" y="2879640"/>
            <a:ext cx="2700360" cy="858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sq" w="36000">
            <a:solidFill>
              <a:srgbClr val="e8cde4"/>
            </a:solidFill>
            <a:round/>
          </a:ln>
          <a:effectLst>
            <a:outerShdw dist="89604" dir="2700000">
              <a:srgbClr val="dddd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02600" rIns="102600" tIns="57600" bIns="57600" anchor="ctr">
            <a:noAutofit/>
          </a:bodyPr>
          <a:p>
            <a:pPr marL="215640" indent="-215640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Учебные предметы</a:t>
            </a:r>
            <a:r>
              <a:rPr b="1" i="1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Математика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Информатика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Физика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3132000" y="2879640"/>
            <a:ext cx="3024360" cy="258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sq" w="36000">
            <a:solidFill>
              <a:srgbClr val="e8cde4"/>
            </a:solidFill>
            <a:round/>
          </a:ln>
          <a:effectLst>
            <a:outerShdw dist="89604" dir="2700000">
              <a:srgbClr val="dddd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02600" rIns="102600" tIns="57600" bIns="57600" anchor="ctr">
            <a:noAutofit/>
          </a:bodyPr>
          <a:p>
            <a:pPr marL="215640" indent="-215640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Курсы внеурочной деятельности</a:t>
            </a:r>
            <a:r>
              <a:rPr b="1" i="1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Удивительный мир информатики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Прикладной анализ данных и искусственный интеллект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Информационные технологии в лингвистике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2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Дополнительное образование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Школьное телевидение 207</a:t>
            </a:r>
            <a:r>
              <a:rPr b="0" lang="en-US" sz="1200" spc="-1" strike="noStrike">
                <a:solidFill>
                  <a:srgbClr val="000000"/>
                </a:solidFill>
                <a:latin typeface="Georgia"/>
                <a:ea typeface="DengXian"/>
              </a:rPr>
              <a:t>TV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Мультиплицирование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Технический дизайн и проектирование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Line 9"/>
          <p:cNvSpPr/>
          <p:nvPr/>
        </p:nvSpPr>
        <p:spPr>
          <a:xfrm flipH="1">
            <a:off x="2986200" y="1687680"/>
            <a:ext cx="1668240" cy="291960"/>
          </a:xfrm>
          <a:prstGeom prst="line">
            <a:avLst/>
          </a:prstGeom>
          <a:ln w="76320">
            <a:solidFill>
              <a:srgbClr val="e8a20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10"/>
          <p:cNvSpPr/>
          <p:nvPr/>
        </p:nvSpPr>
        <p:spPr>
          <a:xfrm>
            <a:off x="4653000" y="1687680"/>
            <a:ext cx="1646280" cy="291960"/>
          </a:xfrm>
          <a:prstGeom prst="line">
            <a:avLst/>
          </a:prstGeom>
          <a:ln w="76320">
            <a:solidFill>
              <a:srgbClr val="e8a20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1"/>
          <p:cNvSpPr/>
          <p:nvPr/>
        </p:nvSpPr>
        <p:spPr>
          <a:xfrm>
            <a:off x="6264360" y="2879640"/>
            <a:ext cx="3240000" cy="74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sq" w="36000">
            <a:solidFill>
              <a:srgbClr val="e8cde4"/>
            </a:solidFill>
            <a:round/>
          </a:ln>
          <a:effectLst>
            <a:outerShdw dist="89604" dir="2700000">
              <a:srgbClr val="dddd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02600" rIns="102600" tIns="57600" bIns="57600" anchor="ctr">
            <a:noAutofit/>
          </a:bodyPr>
          <a:p>
            <a:pPr marL="215640" indent="-215640">
              <a:lnSpc>
                <a:spcPct val="95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Учебные предметы</a:t>
            </a:r>
            <a:r>
              <a:rPr b="1" i="1" lang="ru-RU" sz="1200" spc="-1" strike="noStrike">
                <a:solidFill>
                  <a:srgbClr val="000000"/>
                </a:solidFill>
                <a:latin typeface="Georgia"/>
                <a:ea typeface="Calibri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Индивидуальный проект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  <a:ea typeface="DengXian"/>
              </a:rPr>
              <a:t>Информатика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Line 12"/>
          <p:cNvSpPr/>
          <p:nvPr/>
        </p:nvSpPr>
        <p:spPr>
          <a:xfrm flipV="1">
            <a:off x="1465200" y="2328840"/>
            <a:ext cx="1800" cy="542880"/>
          </a:xfrm>
          <a:prstGeom prst="line">
            <a:avLst/>
          </a:prstGeom>
          <a:ln w="29160">
            <a:solidFill>
              <a:srgbClr val="610d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13"/>
          <p:cNvSpPr/>
          <p:nvPr/>
        </p:nvSpPr>
        <p:spPr>
          <a:xfrm flipH="1" flipV="1">
            <a:off x="1618920" y="2338560"/>
            <a:ext cx="1514520" cy="542880"/>
          </a:xfrm>
          <a:prstGeom prst="line">
            <a:avLst/>
          </a:prstGeom>
          <a:ln w="29160">
            <a:solidFill>
              <a:srgbClr val="610d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14"/>
          <p:cNvSpPr/>
          <p:nvPr/>
        </p:nvSpPr>
        <p:spPr>
          <a:xfrm flipV="1">
            <a:off x="6119640" y="2579760"/>
            <a:ext cx="1592280" cy="288720"/>
          </a:xfrm>
          <a:prstGeom prst="line">
            <a:avLst/>
          </a:prstGeom>
          <a:ln w="29160">
            <a:solidFill>
              <a:srgbClr val="610d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Line 15"/>
          <p:cNvSpPr/>
          <p:nvPr/>
        </p:nvSpPr>
        <p:spPr>
          <a:xfrm flipV="1">
            <a:off x="7908840" y="2561760"/>
            <a:ext cx="1800" cy="327240"/>
          </a:xfrm>
          <a:prstGeom prst="line">
            <a:avLst/>
          </a:prstGeom>
          <a:ln w="29160">
            <a:solidFill>
              <a:srgbClr val="610d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929280" y="0"/>
            <a:ext cx="3171960" cy="7559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6929280" y="0"/>
            <a:ext cx="3171960" cy="755964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079640" y="144360"/>
            <a:ext cx="6659280" cy="46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rnd" w="3600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2600" rIns="102600" tIns="72720" bIns="57600" anchor="ctr">
            <a:noAutofit/>
          </a:bodyPr>
          <a:p>
            <a:pPr algn="ctr">
              <a:lnSpc>
                <a:spcPct val="95000"/>
              </a:lnSpc>
              <a:spcBef>
                <a:spcPts val="573"/>
              </a:spcBef>
              <a:spcAft>
                <a:spcPts val="573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GB" sz="2400" spc="-1" strike="noStrike">
                <a:solidFill>
                  <a:srgbClr val="610d66"/>
                </a:solidFill>
                <a:latin typeface="Georgia"/>
                <a:ea typeface="Microsoft YaHei"/>
              </a:rPr>
              <a:t>Коммуникативная компетенция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6264360" y="5111640"/>
            <a:ext cx="3419280" cy="1260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3"/>
          <p:cNvSpPr/>
          <p:nvPr/>
        </p:nvSpPr>
        <p:spPr>
          <a:xfrm>
            <a:off x="6227640" y="6480000"/>
            <a:ext cx="3419640" cy="90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05" name="Table 4"/>
          <p:cNvGraphicFramePr/>
          <p:nvPr/>
        </p:nvGraphicFramePr>
        <p:xfrm>
          <a:off x="173160" y="744480"/>
          <a:ext cx="9550080" cy="6173640"/>
        </p:xfrm>
        <a:graphic>
          <a:graphicData uri="http://schemas.openxmlformats.org/drawingml/2006/table">
            <a:tbl>
              <a:tblPr/>
              <a:tblGrid>
                <a:gridCol w="2556000"/>
                <a:gridCol w="3309120"/>
                <a:gridCol w="3684960"/>
              </a:tblGrid>
              <a:tr h="591840">
                <a:tc>
                  <a:txBody>
                    <a:bodyPr lIns="36000" rIns="36000" tIns="36000" bIns="3600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610d66"/>
                          </a:solidFill>
                          <a:latin typeface="Georgia"/>
                          <a:ea typeface="Calibri"/>
                        </a:rPr>
                        <a:t>Компонент  коммуникативной компетенции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610d66"/>
                          </a:solidFill>
                          <a:latin typeface="Georgia"/>
                          <a:ea typeface="DengXian"/>
                        </a:rPr>
                        <a:t>Учебные предметы и элективные курсы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>
                      <a:noAutofit/>
                    </a:bodyPr>
                    <a:p>
                      <a:pPr algn="ctr"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610d66"/>
                          </a:solidFill>
                          <a:latin typeface="Georgia"/>
                          <a:ea typeface="DengXian"/>
                        </a:rPr>
                        <a:t>Внеурочная деятельность и дополнительное образование 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76120">
                <a:tc>
                  <a:txBody>
                    <a:bodyPr lIns="36000" rIns="36000" tIns="36000" bIns="36000">
                      <a:noAutofit/>
                    </a:bodyPr>
                    <a:p>
                      <a:pPr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Языковая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знания об изучаемом языке, основы стилистики  текста, умение пользоваться всеми единицами и средствами языка в соответствии с его нормами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 algn="just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русский язык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английский язык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элективный курс</a:t>
                      </a: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 Путь к созданию текста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Стилистика специального текста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Терминоведение </a:t>
                      </a:r>
                      <a:r>
                        <a:rPr b="0" lang="en-US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XXI</a:t>
                      </a: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века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Основы письменного и устного перевода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Немецкий язык, как второй иностранный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Китайский язык, как второй иностранный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62240">
                <a:tc>
                  <a:txBody>
                    <a:bodyPr lIns="36000" rIns="36000" tIns="36000" bIns="36000">
                      <a:noAutofit/>
                    </a:bodyPr>
                    <a:p>
                      <a:pPr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Речевая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знания о способах формирования и формулирования мыслей посредством языка и умение пользоваться такими способами в процессе восприятия и порождения речи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русский язык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английский язык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Элективные курсы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Гиды-переводчики. Основы подготовки и проведения экскурсий на английском языке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Деловой английский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 algn="just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Английский театр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Основы письменного и устного перевода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Школьное телевидение 207</a:t>
                      </a:r>
                      <a:r>
                        <a:rPr b="0" lang="en-US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TV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Проект «Международный обмен»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Выполнение заданий конкурса «Знаешь ли</a:t>
                      </a:r>
                      <a:br/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ты Шотландию?»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90000">
                <a:tc>
                  <a:txBody>
                    <a:bodyPr lIns="36000" rIns="36000" tIns="36000" bIns="36000">
                      <a:noAutofit/>
                    </a:bodyPr>
                    <a:p>
                      <a:pPr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Дискурсивная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знания об особенностях протекания речевого события и умения управлять им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 algn="just"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Элективные курсы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Гиды-переводчики. Основы подготовки и проведения экскурсий на английском языке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Деловой английский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Участие в работе общественного объединения «Школьный музей»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Выполнение заданий конкурса «Знаешь ли</a:t>
                      </a:r>
                      <a:br/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ты Шотландию?»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62240">
                <a:tc>
                  <a:txBody>
                    <a:bodyPr lIns="36000" rIns="36000" tIns="36000" bIns="36000">
                      <a:noAutofit/>
                    </a:bodyPr>
                    <a:p>
                      <a:pPr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Культуроведческая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осознание языка как формы выражения национальной культуры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 algn="just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литература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русский язык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история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английский язык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 algn="just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элективный курс</a:t>
                      </a: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Гиды-переводчики. Основы подготовки и проведения экскурсий на английском языке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Английский театр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Немецкий язык, как второй иностранный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Китайский язык, как второй иностранный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Выполнение заданий конкурса «Знаешь ли</a:t>
                      </a:r>
                      <a:br/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ты Шотландию?»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Проект «Международный обмен»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90000">
                <a:tc>
                  <a:txBody>
                    <a:bodyPr lIns="36000" rIns="36000" tIns="36000" bIns="36000">
                      <a:noAutofit/>
                    </a:bodyPr>
                    <a:p>
                      <a:pPr>
                        <a:lnSpc>
                          <a:spcPct val="95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Риторическая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  <a:tabLst>
                          <a:tab algn="l" pos="0"/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Calibri"/>
                        </a:rPr>
                        <a:t>знания о риторических моделях создания текстов и способность осознанно создавать и  произносить текст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 algn="just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1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Учебный предмет «</a:t>
                      </a: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Индивидуальный проект»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marL="287280" indent="-21600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Программа внеурочной деятельности «Школа лидеров»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7280" indent="-216000">
                        <a:lnSpc>
                          <a:spcPct val="102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448920"/>
                          <a:tab algn="l" pos="898200"/>
                          <a:tab algn="l" pos="1347480"/>
                          <a:tab algn="l" pos="1796760"/>
                          <a:tab algn="l" pos="2246040"/>
                          <a:tab algn="l" pos="2695320"/>
                          <a:tab algn="l" pos="3144600"/>
                          <a:tab algn="l" pos="3593880"/>
                          <a:tab algn="l" pos="4043160"/>
                          <a:tab algn="l" pos="4492440"/>
                          <a:tab algn="l" pos="4941720"/>
                          <a:tab algn="l" pos="5391000"/>
                          <a:tab algn="l" pos="5840280"/>
                          <a:tab algn="l" pos="6289560"/>
                          <a:tab algn="l" pos="6738840"/>
                          <a:tab algn="l" pos="7188120"/>
                          <a:tab algn="l" pos="7637400"/>
                          <a:tab algn="l" pos="8086680"/>
                          <a:tab algn="l" pos="8535960"/>
                          <a:tab algn="l" pos="8985240"/>
                          <a:tab algn="l" pos="9434160"/>
                          <a:tab algn="l" pos="9883440"/>
                          <a:tab algn="l" pos="10332720"/>
                          <a:tab algn="l" pos="10782000"/>
                        </a:tabLst>
                      </a:pPr>
                      <a:r>
                        <a:rPr b="0" lang="ru-RU" sz="1200" spc="-1" strike="noStrike">
                          <a:solidFill>
                            <a:srgbClr val="333333"/>
                          </a:solidFill>
                          <a:latin typeface="Georgia"/>
                          <a:ea typeface="DengXian"/>
                        </a:rPr>
                        <a:t>Выполнение заданий конкурса «Знаешь ли ты Шотландию?»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15840">
                      <a:solidFill>
                        <a:srgbClr val="e8cde4"/>
                      </a:solidFill>
                    </a:lnL>
                    <a:lnR w="15840">
                      <a:solidFill>
                        <a:srgbClr val="e8cde4"/>
                      </a:solidFill>
                    </a:lnR>
                    <a:lnT w="15840">
                      <a:solidFill>
                        <a:srgbClr val="e8cde4"/>
                      </a:solidFill>
                    </a:lnT>
                    <a:lnB w="15840">
                      <a:solidFill>
                        <a:srgbClr val="e8cde4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171960" cy="755964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1260360" y="2052720"/>
            <a:ext cx="7920000" cy="119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ru-RU" sz="4000" spc="-1" strike="noStrike">
                <a:solidFill>
                  <a:srgbClr val="610d66"/>
                </a:solidFill>
                <a:latin typeface="Georgia"/>
              </a:rPr>
              <a:t>Технологическая лингвистика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6929280" y="0"/>
            <a:ext cx="3171960" cy="755964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8461440" y="6083280"/>
            <a:ext cx="1566720" cy="143820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2160720" y="3492360"/>
            <a:ext cx="6211800" cy="180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63360" algn="ctr">
              <a:lnSpc>
                <a:spcPct val="100000"/>
              </a:lnSpc>
              <a:spcBef>
                <a:spcPts val="873"/>
              </a:spcBef>
              <a:spcAft>
                <a:spcPts val="573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в составе образовательного комплекса</a:t>
            </a:r>
            <a:br/>
            <a:r>
              <a:rPr b="1" lang="ru-RU" sz="2200" spc="-1" strike="noStrike">
                <a:solidFill>
                  <a:srgbClr val="610d66"/>
                </a:solidFill>
                <a:latin typeface="Georgia"/>
              </a:rPr>
              <a:t>Образовательная среда 3D+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63360" algn="ctr">
              <a:lnSpc>
                <a:spcPct val="100000"/>
              </a:lnSpc>
              <a:spcBef>
                <a:spcPts val="873"/>
              </a:spcBef>
              <a:spcAft>
                <a:spcPts val="573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На базе ГБОУ школа №207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Центрального р-на Санкт-Петербурга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spcBef>
                <a:spcPts val="873"/>
              </a:spcBef>
              <a:spcAft>
                <a:spcPts val="573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Application>LibreOffice/7.0.0.3$Windows_x86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2022-11-02T19:16:14Z</dcterms:created>
  <dc:creator/>
  <dc:description/>
  <dc:language>ru-RU</dc:language>
  <cp:lastModifiedBy/>
  <dcterms:modified xsi:type="dcterms:W3CDTF">2022-11-03T12:02:45Z</dcterms:modified>
  <cp:revision>15</cp:revision>
  <dc:subject/>
  <dc:title/>
</cp:coreProperties>
</file>